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12750800"/>
  <p:notesSz cx="6858000" cy="9144000"/>
  <p:embeddedFontLst>
    <p:embeddedFont>
      <p:font typeface="Oswald" panose="00000500000000000000" pitchFamily="2" charset="0"/>
      <p:regular r:id="rId4"/>
      <p:bold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Untitled Section" id="{D7EFD0E5-6509-471F-92F4-249CB9260448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j3ZKRPjBq1ixYHsq9AoNCsqU1A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F8D932-D78F-4B8A-8124-19B46C3FDEF5}">
  <a:tblStyle styleId="{69F8D932-D78F-4B8A-8124-19B46C3FDEF5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512" y="-7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5" Type="http://schemas.microsoft.com/office/2016/11/relationships/changesInfo" Target="changesInfos/changesInfo1.xml"/><Relationship Id="rId10" Type="http://customschemas.google.com/relationships/presentationmetadata" Target="metadata"/><Relationship Id="rId4" Type="http://schemas.openxmlformats.org/officeDocument/2006/relationships/font" Target="fonts/font1.fntdata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gdalene Tan" userId="0c753389-99b5-47f6-8358-2858fedb9b12" providerId="ADAL" clId="{3305C817-069B-49B6-AF59-73CF37F2F185}"/>
    <pc:docChg chg="undo custSel modSld">
      <pc:chgData name="Magdalene Tan" userId="0c753389-99b5-47f6-8358-2858fedb9b12" providerId="ADAL" clId="{3305C817-069B-49B6-AF59-73CF37F2F185}" dt="2026-01-27T03:05:03.143" v="201" actId="20577"/>
      <pc:docMkLst>
        <pc:docMk/>
      </pc:docMkLst>
      <pc:sldChg chg="modSp mod">
        <pc:chgData name="Magdalene Tan" userId="0c753389-99b5-47f6-8358-2858fedb9b12" providerId="ADAL" clId="{3305C817-069B-49B6-AF59-73CF37F2F185}" dt="2026-01-27T03:05:03.143" v="201" actId="20577"/>
        <pc:sldMkLst>
          <pc:docMk/>
          <pc:sldMk cId="0" sldId="256"/>
        </pc:sldMkLst>
        <pc:graphicFrameChg chg="mod modGraphic">
          <ac:chgData name="Magdalene Tan" userId="0c753389-99b5-47f6-8358-2858fedb9b12" providerId="ADAL" clId="{3305C817-069B-49B6-AF59-73CF37F2F185}" dt="2026-01-27T03:05:03.143" v="201" actId="20577"/>
          <ac:graphicFrameMkLst>
            <pc:docMk/>
            <pc:sldMk cId="0" sldId="256"/>
            <ac:graphicFrameMk id="72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789113" y="685800"/>
            <a:ext cx="32797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576277b258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0" name="Google Shape;70;g3576277b258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89113" y="685800"/>
            <a:ext cx="32797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6"/>
          <p:cNvSpPr txBox="1">
            <a:spLocks noGrp="1"/>
          </p:cNvSpPr>
          <p:nvPr>
            <p:ph type="ctrTitle"/>
          </p:nvPr>
        </p:nvSpPr>
        <p:spPr>
          <a:xfrm>
            <a:off x="1524000" y="2086764"/>
            <a:ext cx="9144000" cy="4439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subTitle" idx="1"/>
          </p:nvPr>
        </p:nvSpPr>
        <p:spPr>
          <a:xfrm>
            <a:off x="1524000" y="6697123"/>
            <a:ext cx="9144000" cy="3078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dt" idx="10"/>
          </p:nvPr>
        </p:nvSpPr>
        <p:spPr>
          <a:xfrm>
            <a:off x="838200" y="11818105"/>
            <a:ext cx="2743200" cy="678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6"/>
          <p:cNvSpPr txBox="1">
            <a:spLocks noGrp="1"/>
          </p:cNvSpPr>
          <p:nvPr>
            <p:ph type="ftr" idx="11"/>
          </p:nvPr>
        </p:nvSpPr>
        <p:spPr>
          <a:xfrm>
            <a:off x="4038600" y="11818105"/>
            <a:ext cx="4114800" cy="678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sldNum" idx="12"/>
          </p:nvPr>
        </p:nvSpPr>
        <p:spPr>
          <a:xfrm>
            <a:off x="8610600" y="11818105"/>
            <a:ext cx="2743200" cy="678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>
            <a:spLocks noGrp="1"/>
          </p:cNvSpPr>
          <p:nvPr>
            <p:ph type="title"/>
          </p:nvPr>
        </p:nvSpPr>
        <p:spPr>
          <a:xfrm>
            <a:off x="838200" y="678865"/>
            <a:ext cx="10515600" cy="24645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body" idx="1"/>
          </p:nvPr>
        </p:nvSpPr>
        <p:spPr>
          <a:xfrm>
            <a:off x="838200" y="3394311"/>
            <a:ext cx="5181600" cy="809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body" idx="2"/>
          </p:nvPr>
        </p:nvSpPr>
        <p:spPr>
          <a:xfrm>
            <a:off x="6172200" y="3394311"/>
            <a:ext cx="5181600" cy="809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9"/>
          <p:cNvSpPr txBox="1">
            <a:spLocks noGrp="1"/>
          </p:cNvSpPr>
          <p:nvPr>
            <p:ph type="dt" idx="10"/>
          </p:nvPr>
        </p:nvSpPr>
        <p:spPr>
          <a:xfrm>
            <a:off x="838200" y="11818105"/>
            <a:ext cx="2743200" cy="678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9"/>
          <p:cNvSpPr txBox="1">
            <a:spLocks noGrp="1"/>
          </p:cNvSpPr>
          <p:nvPr>
            <p:ph type="ftr" idx="11"/>
          </p:nvPr>
        </p:nvSpPr>
        <p:spPr>
          <a:xfrm>
            <a:off x="4038600" y="11818105"/>
            <a:ext cx="4114800" cy="678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9"/>
          <p:cNvSpPr txBox="1">
            <a:spLocks noGrp="1"/>
          </p:cNvSpPr>
          <p:nvPr>
            <p:ph type="sldNum" idx="12"/>
          </p:nvPr>
        </p:nvSpPr>
        <p:spPr>
          <a:xfrm>
            <a:off x="8610600" y="11818105"/>
            <a:ext cx="2743200" cy="678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0"/>
          <p:cNvSpPr txBox="1">
            <a:spLocks noGrp="1"/>
          </p:cNvSpPr>
          <p:nvPr>
            <p:ph type="title"/>
          </p:nvPr>
        </p:nvSpPr>
        <p:spPr>
          <a:xfrm>
            <a:off x="839788" y="678865"/>
            <a:ext cx="10515600" cy="24645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body" idx="1"/>
          </p:nvPr>
        </p:nvSpPr>
        <p:spPr>
          <a:xfrm>
            <a:off x="839791" y="3125718"/>
            <a:ext cx="5157787" cy="153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7" name="Google Shape;27;p10"/>
          <p:cNvSpPr txBox="1">
            <a:spLocks noGrp="1"/>
          </p:cNvSpPr>
          <p:nvPr>
            <p:ph type="body" idx="2"/>
          </p:nvPr>
        </p:nvSpPr>
        <p:spPr>
          <a:xfrm>
            <a:off x="839791" y="4657585"/>
            <a:ext cx="5157787" cy="68506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0"/>
          <p:cNvSpPr txBox="1">
            <a:spLocks noGrp="1"/>
          </p:cNvSpPr>
          <p:nvPr>
            <p:ph type="body" idx="3"/>
          </p:nvPr>
        </p:nvSpPr>
        <p:spPr>
          <a:xfrm>
            <a:off x="6172200" y="3125718"/>
            <a:ext cx="5183188" cy="153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9" name="Google Shape;29;p10"/>
          <p:cNvSpPr txBox="1">
            <a:spLocks noGrp="1"/>
          </p:cNvSpPr>
          <p:nvPr>
            <p:ph type="body" idx="4"/>
          </p:nvPr>
        </p:nvSpPr>
        <p:spPr>
          <a:xfrm>
            <a:off x="6172200" y="4657585"/>
            <a:ext cx="5183188" cy="68506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0"/>
          <p:cNvSpPr txBox="1">
            <a:spLocks noGrp="1"/>
          </p:cNvSpPr>
          <p:nvPr>
            <p:ph type="dt" idx="10"/>
          </p:nvPr>
        </p:nvSpPr>
        <p:spPr>
          <a:xfrm>
            <a:off x="838200" y="11818105"/>
            <a:ext cx="2743200" cy="678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ftr" idx="11"/>
          </p:nvPr>
        </p:nvSpPr>
        <p:spPr>
          <a:xfrm>
            <a:off x="4038600" y="11818105"/>
            <a:ext cx="4114800" cy="678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sldNum" idx="12"/>
          </p:nvPr>
        </p:nvSpPr>
        <p:spPr>
          <a:xfrm>
            <a:off x="8610600" y="11818105"/>
            <a:ext cx="2743200" cy="678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>
            <a:spLocks noGrp="1"/>
          </p:cNvSpPr>
          <p:nvPr>
            <p:ph type="title"/>
          </p:nvPr>
        </p:nvSpPr>
        <p:spPr>
          <a:xfrm>
            <a:off x="838200" y="678865"/>
            <a:ext cx="10515600" cy="24645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dt" idx="10"/>
          </p:nvPr>
        </p:nvSpPr>
        <p:spPr>
          <a:xfrm>
            <a:off x="838200" y="11818105"/>
            <a:ext cx="2743200" cy="678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1"/>
          <p:cNvSpPr txBox="1">
            <a:spLocks noGrp="1"/>
          </p:cNvSpPr>
          <p:nvPr>
            <p:ph type="ftr" idx="11"/>
          </p:nvPr>
        </p:nvSpPr>
        <p:spPr>
          <a:xfrm>
            <a:off x="4038600" y="11818105"/>
            <a:ext cx="4114800" cy="678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1"/>
          <p:cNvSpPr txBox="1">
            <a:spLocks noGrp="1"/>
          </p:cNvSpPr>
          <p:nvPr>
            <p:ph type="sldNum" idx="12"/>
          </p:nvPr>
        </p:nvSpPr>
        <p:spPr>
          <a:xfrm>
            <a:off x="8610600" y="11818105"/>
            <a:ext cx="2743200" cy="678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2"/>
          <p:cNvSpPr txBox="1">
            <a:spLocks noGrp="1"/>
          </p:cNvSpPr>
          <p:nvPr>
            <p:ph type="dt" idx="10"/>
          </p:nvPr>
        </p:nvSpPr>
        <p:spPr>
          <a:xfrm>
            <a:off x="838200" y="11818105"/>
            <a:ext cx="2743200" cy="678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2"/>
          <p:cNvSpPr txBox="1">
            <a:spLocks noGrp="1"/>
          </p:cNvSpPr>
          <p:nvPr>
            <p:ph type="ftr" idx="11"/>
          </p:nvPr>
        </p:nvSpPr>
        <p:spPr>
          <a:xfrm>
            <a:off x="4038600" y="11818105"/>
            <a:ext cx="4114800" cy="678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2"/>
          <p:cNvSpPr txBox="1">
            <a:spLocks noGrp="1"/>
          </p:cNvSpPr>
          <p:nvPr>
            <p:ph type="sldNum" idx="12"/>
          </p:nvPr>
        </p:nvSpPr>
        <p:spPr>
          <a:xfrm>
            <a:off x="8610600" y="11818105"/>
            <a:ext cx="2743200" cy="678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3"/>
          <p:cNvSpPr txBox="1">
            <a:spLocks noGrp="1"/>
          </p:cNvSpPr>
          <p:nvPr>
            <p:ph type="title"/>
          </p:nvPr>
        </p:nvSpPr>
        <p:spPr>
          <a:xfrm>
            <a:off x="839791" y="850053"/>
            <a:ext cx="3932237" cy="2975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body" idx="1"/>
          </p:nvPr>
        </p:nvSpPr>
        <p:spPr>
          <a:xfrm>
            <a:off x="5183188" y="1835881"/>
            <a:ext cx="6172200" cy="9061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body" idx="2"/>
          </p:nvPr>
        </p:nvSpPr>
        <p:spPr>
          <a:xfrm>
            <a:off x="839791" y="3825241"/>
            <a:ext cx="3932237" cy="7086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46" name="Google Shape;46;p13"/>
          <p:cNvSpPr txBox="1">
            <a:spLocks noGrp="1"/>
          </p:cNvSpPr>
          <p:nvPr>
            <p:ph type="dt" idx="10"/>
          </p:nvPr>
        </p:nvSpPr>
        <p:spPr>
          <a:xfrm>
            <a:off x="838200" y="11818105"/>
            <a:ext cx="2743200" cy="678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ftr" idx="11"/>
          </p:nvPr>
        </p:nvSpPr>
        <p:spPr>
          <a:xfrm>
            <a:off x="4038600" y="11818105"/>
            <a:ext cx="4114800" cy="678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sldNum" idx="12"/>
          </p:nvPr>
        </p:nvSpPr>
        <p:spPr>
          <a:xfrm>
            <a:off x="8610600" y="11818105"/>
            <a:ext cx="2743200" cy="678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4"/>
          <p:cNvSpPr txBox="1">
            <a:spLocks noGrp="1"/>
          </p:cNvSpPr>
          <p:nvPr>
            <p:ph type="title"/>
          </p:nvPr>
        </p:nvSpPr>
        <p:spPr>
          <a:xfrm>
            <a:off x="839791" y="850053"/>
            <a:ext cx="3932237" cy="2975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4"/>
          <p:cNvSpPr>
            <a:spLocks noGrp="1"/>
          </p:cNvSpPr>
          <p:nvPr>
            <p:ph type="pic" idx="2"/>
          </p:nvPr>
        </p:nvSpPr>
        <p:spPr>
          <a:xfrm>
            <a:off x="5183188" y="1835881"/>
            <a:ext cx="6172200" cy="9061333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14"/>
          <p:cNvSpPr txBox="1">
            <a:spLocks noGrp="1"/>
          </p:cNvSpPr>
          <p:nvPr>
            <p:ph type="body" idx="1"/>
          </p:nvPr>
        </p:nvSpPr>
        <p:spPr>
          <a:xfrm>
            <a:off x="839791" y="3825241"/>
            <a:ext cx="3932237" cy="7086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dt" idx="10"/>
          </p:nvPr>
        </p:nvSpPr>
        <p:spPr>
          <a:xfrm>
            <a:off x="838200" y="11818105"/>
            <a:ext cx="2743200" cy="678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4"/>
          <p:cNvSpPr txBox="1">
            <a:spLocks noGrp="1"/>
          </p:cNvSpPr>
          <p:nvPr>
            <p:ph type="ftr" idx="11"/>
          </p:nvPr>
        </p:nvSpPr>
        <p:spPr>
          <a:xfrm>
            <a:off x="4038600" y="11818105"/>
            <a:ext cx="4114800" cy="678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4"/>
          <p:cNvSpPr txBox="1">
            <a:spLocks noGrp="1"/>
          </p:cNvSpPr>
          <p:nvPr>
            <p:ph type="sldNum" idx="12"/>
          </p:nvPr>
        </p:nvSpPr>
        <p:spPr>
          <a:xfrm>
            <a:off x="8610600" y="11818105"/>
            <a:ext cx="2743200" cy="678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5"/>
          <p:cNvSpPr txBox="1">
            <a:spLocks noGrp="1"/>
          </p:cNvSpPr>
          <p:nvPr>
            <p:ph type="title"/>
          </p:nvPr>
        </p:nvSpPr>
        <p:spPr>
          <a:xfrm>
            <a:off x="838200" y="678865"/>
            <a:ext cx="10515600" cy="24645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5"/>
          <p:cNvSpPr txBox="1">
            <a:spLocks noGrp="1"/>
          </p:cNvSpPr>
          <p:nvPr>
            <p:ph type="body" idx="1"/>
          </p:nvPr>
        </p:nvSpPr>
        <p:spPr>
          <a:xfrm rot="5400000">
            <a:off x="2050868" y="2181642"/>
            <a:ext cx="8090266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5"/>
          <p:cNvSpPr txBox="1">
            <a:spLocks noGrp="1"/>
          </p:cNvSpPr>
          <p:nvPr>
            <p:ph type="dt" idx="10"/>
          </p:nvPr>
        </p:nvSpPr>
        <p:spPr>
          <a:xfrm>
            <a:off x="838200" y="11818105"/>
            <a:ext cx="2743200" cy="678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ftr" idx="11"/>
          </p:nvPr>
        </p:nvSpPr>
        <p:spPr>
          <a:xfrm>
            <a:off x="4038600" y="11818105"/>
            <a:ext cx="4114800" cy="678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sldNum" idx="12"/>
          </p:nvPr>
        </p:nvSpPr>
        <p:spPr>
          <a:xfrm>
            <a:off x="8610600" y="11818105"/>
            <a:ext cx="2743200" cy="678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6"/>
          <p:cNvSpPr txBox="1">
            <a:spLocks noGrp="1"/>
          </p:cNvSpPr>
          <p:nvPr>
            <p:ph type="title"/>
          </p:nvPr>
        </p:nvSpPr>
        <p:spPr>
          <a:xfrm rot="5400000">
            <a:off x="4636495" y="4767269"/>
            <a:ext cx="10805713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6"/>
          <p:cNvSpPr txBox="1">
            <a:spLocks noGrp="1"/>
          </p:cNvSpPr>
          <p:nvPr>
            <p:ph type="body" idx="1"/>
          </p:nvPr>
        </p:nvSpPr>
        <p:spPr>
          <a:xfrm rot="5400000">
            <a:off x="-697506" y="2214569"/>
            <a:ext cx="10805713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6"/>
          <p:cNvSpPr txBox="1">
            <a:spLocks noGrp="1"/>
          </p:cNvSpPr>
          <p:nvPr>
            <p:ph type="dt" idx="10"/>
          </p:nvPr>
        </p:nvSpPr>
        <p:spPr>
          <a:xfrm>
            <a:off x="838200" y="11818105"/>
            <a:ext cx="2743200" cy="678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6"/>
          <p:cNvSpPr txBox="1">
            <a:spLocks noGrp="1"/>
          </p:cNvSpPr>
          <p:nvPr>
            <p:ph type="ftr" idx="11"/>
          </p:nvPr>
        </p:nvSpPr>
        <p:spPr>
          <a:xfrm>
            <a:off x="4038600" y="11818105"/>
            <a:ext cx="4114800" cy="678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6"/>
          <p:cNvSpPr txBox="1">
            <a:spLocks noGrp="1"/>
          </p:cNvSpPr>
          <p:nvPr>
            <p:ph type="sldNum" idx="12"/>
          </p:nvPr>
        </p:nvSpPr>
        <p:spPr>
          <a:xfrm>
            <a:off x="8610600" y="11818105"/>
            <a:ext cx="2743200" cy="678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>
            <a:spLocks noGrp="1"/>
          </p:cNvSpPr>
          <p:nvPr>
            <p:ph type="title"/>
          </p:nvPr>
        </p:nvSpPr>
        <p:spPr>
          <a:xfrm>
            <a:off x="838200" y="678865"/>
            <a:ext cx="10515600" cy="24645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838200" y="3394311"/>
            <a:ext cx="10515600" cy="809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5"/>
          <p:cNvSpPr txBox="1">
            <a:spLocks noGrp="1"/>
          </p:cNvSpPr>
          <p:nvPr>
            <p:ph type="dt" idx="10"/>
          </p:nvPr>
        </p:nvSpPr>
        <p:spPr>
          <a:xfrm>
            <a:off x="838200" y="11818105"/>
            <a:ext cx="2743200" cy="678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5"/>
          <p:cNvSpPr txBox="1">
            <a:spLocks noGrp="1"/>
          </p:cNvSpPr>
          <p:nvPr>
            <p:ph type="ftr" idx="11"/>
          </p:nvPr>
        </p:nvSpPr>
        <p:spPr>
          <a:xfrm>
            <a:off x="4038600" y="11818105"/>
            <a:ext cx="4114800" cy="678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5"/>
          <p:cNvSpPr txBox="1">
            <a:spLocks noGrp="1"/>
          </p:cNvSpPr>
          <p:nvPr>
            <p:ph type="sldNum" idx="12"/>
          </p:nvPr>
        </p:nvSpPr>
        <p:spPr>
          <a:xfrm>
            <a:off x="8610600" y="11818105"/>
            <a:ext cx="2743200" cy="678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" name="Google Shape;72;g3576277b258_0_10"/>
          <p:cNvGraphicFramePr/>
          <p:nvPr>
            <p:extLst>
              <p:ext uri="{D42A27DB-BD31-4B8C-83A1-F6EECF244321}">
                <p14:modId xmlns:p14="http://schemas.microsoft.com/office/powerpoint/2010/main" val="748323127"/>
              </p:ext>
            </p:extLst>
          </p:nvPr>
        </p:nvGraphicFramePr>
        <p:xfrm>
          <a:off x="0" y="1527"/>
          <a:ext cx="12192000" cy="12238493"/>
        </p:xfrm>
        <a:graphic>
          <a:graphicData uri="http://schemas.openxmlformats.org/drawingml/2006/table">
            <a:tbl>
              <a:tblPr>
                <a:noFill/>
                <a:tableStyleId>{69F8D932-D78F-4B8A-8124-19B46C3FDEF5}</a:tableStyleId>
              </a:tblPr>
              <a:tblGrid>
                <a:gridCol w="1460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18573">
                <a:tc gridSpan="6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0"/>
                        <a:buFont typeface="Arial"/>
                        <a:buNone/>
                      </a:pPr>
                      <a:r>
                        <a:rPr lang="en-GB" sz="4000" u="none" strike="noStrike" cap="none" dirty="0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Maths Mania</a:t>
                      </a:r>
                      <a:r>
                        <a:rPr lang="en-GB" sz="4000" b="0" i="0" u="none" strike="noStrike" cap="none" dirty="0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 (Age: </a:t>
                      </a:r>
                      <a:r>
                        <a:rPr lang="en-GB" sz="4000" u="none" strike="noStrike" cap="none" dirty="0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6</a:t>
                      </a:r>
                      <a:r>
                        <a:rPr lang="en-GB" sz="4000" b="0" i="0" u="none" strike="noStrike" cap="none" dirty="0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-</a:t>
                      </a:r>
                      <a:r>
                        <a:rPr lang="en-GB" sz="4000" u="none" strike="noStrike" cap="none" dirty="0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8</a:t>
                      </a:r>
                      <a:r>
                        <a:rPr lang="en-GB" sz="4000" b="0" i="0" u="none" strike="noStrike" cap="none" dirty="0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)</a:t>
                      </a:r>
                      <a:endParaRPr sz="4000" u="none" strike="noStrike" cap="none" dirty="0"/>
                    </a:p>
                  </a:txBody>
                  <a:tcPr marL="45050" marR="45050" marT="67575" marB="6757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EABA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5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b="1" u="none" strike="noStrike" cap="none">
                          <a:solidFill>
                            <a:schemeClr val="lt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SCHEDULE</a:t>
                      </a:r>
                      <a:endParaRPr sz="1400" u="none" strike="noStrike" cap="none"/>
                    </a:p>
                  </a:txBody>
                  <a:tcPr marL="45050" marR="45050" marT="67575" marB="6757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30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b="1" i="0" u="none" strike="noStrike" cap="none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Monday</a:t>
                      </a:r>
                      <a:endParaRPr sz="1400" u="none" strike="noStrike" cap="none"/>
                    </a:p>
                  </a:txBody>
                  <a:tcPr marL="45050" marR="45050" marT="67575" marB="6757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30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b="1" i="0" u="none" strike="noStrike" cap="none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Tuesday</a:t>
                      </a:r>
                      <a:endParaRPr sz="1400" u="none" strike="noStrike" cap="none"/>
                    </a:p>
                  </a:txBody>
                  <a:tcPr marL="45050" marR="45050" marT="67575" marB="6757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30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b="1" i="0" u="none" strike="noStrike" cap="none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Wednesday</a:t>
                      </a:r>
                      <a:endParaRPr sz="1400" u="none" strike="noStrike" cap="none"/>
                    </a:p>
                  </a:txBody>
                  <a:tcPr marL="45050" marR="45050" marT="67575" marB="6757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30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b="1" i="0" u="none" strike="noStrike" cap="none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Thursday</a:t>
                      </a:r>
                      <a:endParaRPr sz="1400" u="none" strike="noStrike" cap="none"/>
                    </a:p>
                  </a:txBody>
                  <a:tcPr marL="45050" marR="45050" marT="67575" marB="6757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30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b="1" i="0" u="none" strike="noStrike" cap="none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Friday</a:t>
                      </a:r>
                      <a:endParaRPr sz="1400" u="none" strike="noStrike" cap="none"/>
                    </a:p>
                  </a:txBody>
                  <a:tcPr marL="45050" marR="45050" marT="67575" marB="6757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30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2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cs typeface="Arial"/>
                          <a:sym typeface="Arial"/>
                        </a:rPr>
                        <a:t>08:30 – 09:00</a:t>
                      </a:r>
                      <a:endParaRPr sz="1400" b="0" i="0" u="none" strike="noStrike" cap="none" dirty="0">
                        <a:solidFill>
                          <a:srgbClr val="383838"/>
                        </a:solidFill>
                        <a:latin typeface="Oswald"/>
                        <a:cs typeface="Arial"/>
                        <a:sym typeface="Arial"/>
                      </a:endParaRPr>
                    </a:p>
                  </a:txBody>
                  <a:tcPr marL="45050" marR="45050" marT="45050" marB="450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EABAB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b="0" i="0" u="none" strike="noStrike" cap="none" dirty="0">
                          <a:solidFill>
                            <a:schemeClr val="lt1"/>
                          </a:solidFill>
                          <a:latin typeface="Oswald"/>
                          <a:sym typeface="Arial"/>
                        </a:rPr>
                        <a:t>Arrival</a:t>
                      </a:r>
                      <a:endParaRPr sz="1800" b="0" i="0" u="none" strike="noStrike" cap="none" dirty="0">
                        <a:solidFill>
                          <a:schemeClr val="lt1"/>
                        </a:solidFill>
                        <a:latin typeface="Oswald"/>
                        <a:sym typeface="Arial"/>
                      </a:endParaRPr>
                    </a:p>
                  </a:txBody>
                  <a:tcPr marL="45050" marR="45050" marT="45050" marB="450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32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sym typeface="Arial"/>
                        </a:rPr>
                        <a:t>09:00 – 10:00</a:t>
                      </a:r>
                      <a:endParaRPr sz="1400" b="0" i="0" u="none" strike="noStrike" cap="none" dirty="0">
                        <a:solidFill>
                          <a:srgbClr val="383838"/>
                        </a:solidFill>
                        <a:latin typeface="Oswald"/>
                        <a:sym typeface="Arial"/>
                      </a:endParaRPr>
                    </a:p>
                  </a:txBody>
                  <a:tcPr marL="45050" marR="45050" marT="45050" marB="450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 dirty="0">
                          <a:solidFill>
                            <a:schemeClr val="dk1"/>
                          </a:solidFill>
                        </a:rPr>
                        <a:t>Icebreakers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i="1" dirty="0">
                          <a:solidFill>
                            <a:schemeClr val="dk1"/>
                          </a:solidFill>
                        </a:rPr>
                        <a:t>Campers play a variety of ice breaker games to get to know their classmates and teachers</a:t>
                      </a:r>
                      <a:endParaRPr sz="1100" b="1" i="1" dirty="0">
                        <a:solidFill>
                          <a:schemeClr val="dk1"/>
                        </a:solidFill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Fraction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GB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Introducing Fraction using Manipulatives</a:t>
                      </a:r>
                      <a:endParaRPr sz="1100" b="0" i="1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Times New Roman"/>
                          <a:cs typeface="Arial"/>
                          <a:sym typeface="Times New Roman"/>
                        </a:rPr>
                        <a:t>Geometry and Shape Exploration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Arial"/>
                        <a:ea typeface="Times New Roman"/>
                        <a:cs typeface="Arial"/>
                        <a:sym typeface="Times New Roman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br>
                        <a:rPr lang="en-GB" sz="14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</a:br>
                      <a:r>
                        <a:rPr lang="en-GB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Introducing simple geometry by creating as many shapes as possible with sticks </a:t>
                      </a:r>
                      <a:endParaRPr sz="1200" b="0" i="1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Time and Money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100" b="0" i="1" u="none" strike="noStrike" cap="none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Begin </a:t>
                      </a:r>
                      <a:r>
                        <a:rPr lang="en-US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with Clock Decoding by learning to read both 12-hour and 24-hour clocks, and filling in a Weather Chart to track the day’s conditions</a:t>
                      </a:r>
                      <a:endParaRPr sz="1100" b="0" i="1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Measurement </a:t>
                      </a:r>
                      <a:b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</a:b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GB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Use weighing scale to compare weights</a:t>
                      </a:r>
                      <a:endParaRPr sz="1100" b="0" i="1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42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sym typeface="Arial"/>
                        </a:rPr>
                        <a:t>10:00 – 10:30</a:t>
                      </a:r>
                      <a:endParaRPr sz="1400" b="0" i="0" u="none" strike="noStrike" cap="none" dirty="0">
                        <a:solidFill>
                          <a:srgbClr val="383838"/>
                        </a:solidFill>
                        <a:latin typeface="Oswald"/>
                        <a:sym typeface="Arial"/>
                      </a:endParaRPr>
                    </a:p>
                  </a:txBody>
                  <a:tcPr marL="45050" marR="45050" marT="45050" marB="450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EABAB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b="0" i="0" u="none" strike="noStrike" cap="none" dirty="0">
                          <a:solidFill>
                            <a:schemeClr val="lt1"/>
                          </a:solidFill>
                          <a:latin typeface="Oswald"/>
                          <a:cs typeface="Arial"/>
                          <a:sym typeface="Arial"/>
                        </a:rPr>
                        <a:t>AM Break</a:t>
                      </a:r>
                      <a:endParaRPr sz="1800" b="0" i="0" u="none" strike="noStrike" cap="none" dirty="0">
                        <a:solidFill>
                          <a:schemeClr val="lt1"/>
                        </a:solidFill>
                        <a:latin typeface="Oswald"/>
                        <a:cs typeface="Arial"/>
                        <a:sym typeface="Arial"/>
                      </a:endParaRPr>
                    </a:p>
                  </a:txBody>
                  <a:tcPr marL="45050" marR="45050" marT="45050" marB="450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43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sym typeface="Arial"/>
                        </a:rPr>
                        <a:t>10:30 – 11:00</a:t>
                      </a:r>
                      <a:endParaRPr sz="1400" b="0" i="0" u="none" strike="noStrike" cap="none" dirty="0">
                        <a:solidFill>
                          <a:srgbClr val="383838"/>
                        </a:solidFill>
                        <a:latin typeface="Oswald"/>
                        <a:sym typeface="Arial"/>
                      </a:endParaRPr>
                    </a:p>
                  </a:txBody>
                  <a:tcPr marL="45050" marR="45050" marT="45050" marB="450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Calibri"/>
                          <a:cs typeface="Arial"/>
                          <a:sym typeface="Calibri"/>
                        </a:rPr>
                        <a:t>Maths Escape Room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Arial"/>
                        <a:ea typeface="Calibri"/>
                        <a:cs typeface="Arial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Calibri"/>
                          <a:cs typeface="Arial"/>
                          <a:sym typeface="Calibri"/>
                        </a:rPr>
                        <a:t>Visit different stations, solving math puzzles like place value locks and pattern riddles to unlock clues and move on to the next challenge</a:t>
                      </a:r>
                      <a:endParaRPr sz="1100" b="0" i="1" u="none" strike="noStrike" cap="none" dirty="0">
                        <a:solidFill>
                          <a:schemeClr val="dk1"/>
                        </a:solidFill>
                        <a:latin typeface="Arial"/>
                        <a:ea typeface="Calibri"/>
                        <a:cs typeface="Arial"/>
                        <a:sym typeface="Calibri"/>
                      </a:endParaRPr>
                    </a:p>
                  </a:txBody>
                  <a:tcPr marL="89725" marR="89725" marT="44850" marB="448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 Fraction Detectives 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br>
                        <a:rPr lang="en-GB" sz="14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</a:br>
                      <a:r>
                        <a:rPr lang="en-GB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Calibri"/>
                          <a:cs typeface="Arial"/>
                          <a:sym typeface="Arial"/>
                        </a:rPr>
                        <a:t>S</a:t>
                      </a:r>
                      <a:r>
                        <a:rPr lang="en-GB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Calibri"/>
                          <a:cs typeface="Arial"/>
                          <a:sym typeface="Calibri"/>
                        </a:rPr>
                        <a:t>olve fraction “mysteries” (E.g. Who ate 2/3 of the pizza? Who drank 1/4 of the juice?)</a:t>
                      </a:r>
                      <a:endParaRPr sz="1200" b="0" i="1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Calibri"/>
                          <a:cs typeface="Arial"/>
                          <a:sym typeface="Calibri"/>
                        </a:rPr>
                        <a:t>Shape Sort Adventure</a:t>
                      </a:r>
                      <a:b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</a:b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Calibri"/>
                          <a:cs typeface="Arial"/>
                          <a:sym typeface="Calibri"/>
                        </a:rPr>
                        <a:t>Sort 2D/3D shapes into categories and explain why</a:t>
                      </a:r>
                      <a:endParaRPr sz="1100" b="0" i="1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Time Travel Timeline</a:t>
                      </a:r>
                      <a:b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</a:b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Solve word problems and match the solution with the clock to understand Elapsed time</a:t>
                      </a:r>
                      <a:endParaRPr sz="1100" b="0" i="1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Volume Measurement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Compare volume of cone with the volume of cylinder</a:t>
                      </a:r>
                      <a:endParaRPr sz="1100" b="0" i="1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0" i="1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Measuring Heartbeat in One Minute</a:t>
                      </a:r>
                      <a:br>
                        <a:rPr lang="en-GB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</a:br>
                      <a:r>
                        <a:rPr lang="en-GB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Learn to measure their heartbeat in one minute</a:t>
                      </a:r>
                      <a:endParaRPr sz="1100" b="0" i="1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32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cs typeface="Arial"/>
                          <a:sym typeface="Arial"/>
                        </a:rPr>
                        <a:t>11:00 – 11:30</a:t>
                      </a:r>
                      <a:endParaRPr sz="1400" b="0" i="0" u="none" strike="noStrike" cap="none" dirty="0">
                        <a:solidFill>
                          <a:srgbClr val="383838"/>
                        </a:solidFill>
                        <a:latin typeface="Oswald"/>
                        <a:cs typeface="Arial"/>
                        <a:sym typeface="Arial"/>
                      </a:endParaRPr>
                    </a:p>
                  </a:txBody>
                  <a:tcPr marL="45050" marR="45050" marT="45050" marB="450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Calibri"/>
                          <a:cs typeface="Arial"/>
                          <a:sym typeface="Calibri"/>
                        </a:rPr>
                        <a:t>Mystery Numbers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Arial"/>
                        <a:ea typeface="Calibri"/>
                        <a:cs typeface="Arial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Arial"/>
                        <a:ea typeface="Calibri"/>
                        <a:cs typeface="Arial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Calibri"/>
                          <a:cs typeface="Arial"/>
                          <a:sym typeface="Calibri"/>
                        </a:rPr>
                        <a:t>Clues to identify a number (e.g., "It's even, between 30-50, divisible by 4").</a:t>
                      </a:r>
                      <a:endParaRPr sz="1100" b="0" i="1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  </a:t>
                      </a: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Calibri"/>
                          <a:cs typeface="Arial"/>
                          <a:sym typeface="Calibri"/>
                        </a:rPr>
                        <a:t>Hands on Fractions</a:t>
                      </a:r>
                      <a:endParaRPr lang="en-US" sz="12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lang="en-US" sz="14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Calibri"/>
                          <a:cs typeface="Arial"/>
                          <a:sym typeface="Calibri"/>
                        </a:rPr>
                        <a:t>Use Spinners to physically divide and compare fractions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Calibri"/>
                          <a:cs typeface="Arial"/>
                          <a:sym typeface="Calibri"/>
                        </a:rPr>
                        <a:t>(e.g. Understand that two halves =1)</a:t>
                      </a: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Calibri"/>
                          <a:cs typeface="Arial"/>
                          <a:sym typeface="Calibri"/>
                        </a:rPr>
                        <a:t>Polygon Puzzle Path</a:t>
                      </a:r>
                      <a:b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</a:b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Understanding Faces Vertices and edges of 2D shapes in quadrilaterals</a:t>
                      </a:r>
                      <a:endParaRPr sz="1100" b="0" i="1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Money</a:t>
                      </a:r>
                      <a:b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</a:b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Learn about money and simple transactions by simulating a visit to a restaurant by ordering food, paying, and receiving their meals</a:t>
                      </a:r>
                      <a:endParaRPr sz="1100" b="0" i="1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Probability and Graphs 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lang="en-SG" sz="14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Understand coordinates by graphing a Dinosaur Mystery picture</a:t>
                      </a:r>
                      <a:endParaRPr sz="1100" b="0" i="1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532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cs typeface="Arial"/>
                          <a:sym typeface="Arial"/>
                        </a:rPr>
                        <a:t>11:30 – 12:00</a:t>
                      </a:r>
                      <a:endParaRPr sz="1400" b="0" i="0" u="none" strike="noStrike" cap="none" dirty="0">
                        <a:solidFill>
                          <a:srgbClr val="383838"/>
                        </a:solidFill>
                        <a:latin typeface="Oswald"/>
                        <a:cs typeface="Arial"/>
                        <a:sym typeface="Arial"/>
                      </a:endParaRPr>
                    </a:p>
                  </a:txBody>
                  <a:tcPr marL="45050" marR="45050" marT="45050" marB="450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Calibri"/>
                          <a:cs typeface="Arial"/>
                          <a:sym typeface="Calibri"/>
                        </a:rPr>
                        <a:t>Roman Puzzle Quest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Arial"/>
                        <a:ea typeface="Calibri"/>
                        <a:cs typeface="Arial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Arial"/>
                        <a:ea typeface="Calibri"/>
                        <a:cs typeface="Arial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Calibri"/>
                          <a:cs typeface="Arial"/>
                          <a:sym typeface="Calibri"/>
                        </a:rPr>
                        <a:t>Decode secret Roman numeral messages or create Roman numeral math sentences</a:t>
                      </a:r>
                      <a:endParaRPr sz="1100" b="0" i="1" u="none" strike="noStrike" cap="none" dirty="0">
                        <a:solidFill>
                          <a:schemeClr val="dk1"/>
                        </a:solidFill>
                        <a:latin typeface="Arial"/>
                        <a:ea typeface="Calibri"/>
                        <a:cs typeface="Arial"/>
                        <a:sym typeface="Calibri"/>
                      </a:endParaRPr>
                    </a:p>
                  </a:txBody>
                  <a:tcPr marL="89725" marR="89725" marT="44850" marB="448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Calibri"/>
                          <a:cs typeface="Arial"/>
                          <a:sym typeface="Calibri"/>
                        </a:rPr>
                        <a:t>Fractions Word Problems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Calibri"/>
                          <a:cs typeface="Arial"/>
                          <a:sym typeface="Calibri"/>
                        </a:rPr>
                        <a:t>Multi-step problems involving real-world fractions (e.g., recipes, money)</a:t>
                      </a:r>
                      <a:endParaRPr sz="1100" b="0" i="1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Calibri"/>
                          <a:cs typeface="Arial"/>
                          <a:sym typeface="Calibri"/>
                        </a:rPr>
                        <a:t>Angle Hunt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Arial"/>
                        <a:ea typeface="Calibri"/>
                        <a:cs typeface="Arial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Arial"/>
                        <a:ea typeface="Calibri"/>
                        <a:cs typeface="Arial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Calibri"/>
                          <a:cs typeface="Arial"/>
                          <a:sym typeface="Calibri"/>
                        </a:rPr>
                        <a:t>Look for angles using angle finders</a:t>
                      </a:r>
                      <a:endParaRPr sz="1100" b="0" i="1" u="none" strike="noStrike" cap="none" dirty="0">
                        <a:solidFill>
                          <a:schemeClr val="dk1"/>
                        </a:solidFill>
                        <a:latin typeface="Arial"/>
                        <a:ea typeface="Calibri"/>
                        <a:cs typeface="Arial"/>
                        <a:sym typeface="Calibri"/>
                      </a:endParaRPr>
                    </a:p>
                  </a:txBody>
                  <a:tcPr marL="89725" marR="89725" marT="44850" marB="448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Calibri"/>
                          <a:cs typeface="Arial"/>
                          <a:sym typeface="Calibri"/>
                        </a:rPr>
                        <a:t>Fair Price Shopping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Arial"/>
                        <a:ea typeface="Calibri"/>
                        <a:cs typeface="Arial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Arial"/>
                        <a:ea typeface="Calibri"/>
                        <a:cs typeface="Arial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Calibri"/>
                          <a:cs typeface="Arial"/>
                          <a:sym typeface="Calibri"/>
                        </a:rPr>
                        <a:t>Use the Fair Price app to order an item of their choice, then explore math, money, and transactions</a:t>
                      </a:r>
                      <a:endParaRPr sz="1100" b="0" i="1" u="none" strike="noStrike" cap="none" dirty="0">
                        <a:solidFill>
                          <a:schemeClr val="dk1"/>
                        </a:solidFill>
                        <a:latin typeface="Arial"/>
                        <a:ea typeface="Calibri"/>
                        <a:cs typeface="Arial"/>
                        <a:sym typeface="Calibri"/>
                      </a:endParaRPr>
                    </a:p>
                  </a:txBody>
                  <a:tcPr marL="89725" marR="89725" marT="44850" marB="448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Probability Events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Understand probability by finding how many menu option are available using the Venn Diagram</a:t>
                      </a:r>
                      <a:endParaRPr sz="1100" b="0" i="1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42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cs typeface="Arial"/>
                          <a:sym typeface="Arial"/>
                        </a:rPr>
                        <a:t>12:00 – 12:30</a:t>
                      </a:r>
                      <a:endParaRPr sz="1400" b="0" i="0" u="none" strike="noStrike" cap="none" dirty="0">
                        <a:solidFill>
                          <a:srgbClr val="383838"/>
                        </a:solidFill>
                        <a:latin typeface="Oswald"/>
                        <a:cs typeface="Arial"/>
                        <a:sym typeface="Arial"/>
                      </a:endParaRPr>
                    </a:p>
                  </a:txBody>
                  <a:tcPr marL="45050" marR="45050" marT="45050" marB="450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EABAB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b="0" i="0" u="none" strike="noStrike" cap="none" dirty="0">
                          <a:solidFill>
                            <a:schemeClr val="lt1"/>
                          </a:solidFill>
                          <a:latin typeface="Oswald"/>
                          <a:cs typeface="Arial"/>
                          <a:sym typeface="Arial"/>
                        </a:rPr>
                        <a:t>Lunch</a:t>
                      </a:r>
                      <a:endParaRPr sz="1800" b="0" i="0" u="none" strike="noStrike" cap="none" dirty="0">
                        <a:solidFill>
                          <a:schemeClr val="lt1"/>
                        </a:solidFill>
                        <a:latin typeface="Oswald"/>
                        <a:cs typeface="Arial"/>
                        <a:sym typeface="Arial"/>
                      </a:endParaRPr>
                    </a:p>
                  </a:txBody>
                  <a:tcPr marL="45050" marR="45050" marT="45050" marB="450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8682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cs typeface="Arial"/>
                          <a:sym typeface="Arial"/>
                        </a:rPr>
                        <a:t>12:30 – 13:00</a:t>
                      </a:r>
                      <a:endParaRPr sz="1400" b="0" i="0" u="none" strike="noStrike" cap="none" dirty="0">
                        <a:solidFill>
                          <a:srgbClr val="383838"/>
                        </a:solidFill>
                        <a:latin typeface="Oswald"/>
                        <a:cs typeface="Arial"/>
                        <a:sym typeface="Arial"/>
                      </a:endParaRPr>
                    </a:p>
                  </a:txBody>
                  <a:tcPr marL="45050" marR="45050" marT="45050" marB="450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Challenging Maths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Maths Comic Creation</a:t>
                      </a:r>
                      <a:endParaRPr sz="1100" b="0" i="1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Challenging Maths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Crossword Activity</a:t>
                      </a:r>
                      <a:endParaRPr sz="1100" b="0" i="1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Challenging Maths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Chocolate bar puzzle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Challenging Maths</a:t>
                      </a:r>
                      <a:b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</a:b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           </a:t>
                      </a:r>
                      <a:r>
                        <a:rPr lang="en-GB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Maths Mystery</a:t>
                      </a: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	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Challenging Maths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Design a stadium based on the information provided</a:t>
                      </a:r>
                      <a:endParaRPr sz="1100" b="0" i="1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532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cs typeface="Arial"/>
                          <a:sym typeface="Arial"/>
                        </a:rPr>
                        <a:t>13:30 – 14:00</a:t>
                      </a:r>
                      <a:endParaRPr sz="1400" b="0" i="0" u="none" strike="noStrike" cap="none" dirty="0">
                        <a:solidFill>
                          <a:srgbClr val="383838"/>
                        </a:solidFill>
                        <a:latin typeface="Oswald"/>
                        <a:cs typeface="Arial"/>
                        <a:sym typeface="Arial"/>
                      </a:endParaRPr>
                    </a:p>
                  </a:txBody>
                  <a:tcPr marL="45050" marR="45050" marT="45050" marB="450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Calibri"/>
                          <a:cs typeface="Arial"/>
                          <a:sym typeface="Calibri"/>
                        </a:rPr>
                        <a:t>Pattern Algorithm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Arial"/>
                        <a:ea typeface="Calibri"/>
                        <a:cs typeface="Arial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Calibri"/>
                          <a:cs typeface="Arial"/>
                          <a:sym typeface="Calibri"/>
                        </a:rPr>
                        <a:t>Maths Riddles Tournament</a:t>
                      </a:r>
                      <a:b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</a:b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Calibri"/>
                          <a:cs typeface="Arial"/>
                          <a:sym typeface="Calibri"/>
                        </a:rPr>
                        <a:t>Small group riddles. Campers compete in teams solving multi-step math riddles</a:t>
                      </a:r>
                      <a:endParaRPr sz="1100" b="0" i="1" u="none" strike="noStrike" cap="none" dirty="0">
                        <a:solidFill>
                          <a:schemeClr val="dk1"/>
                        </a:solidFill>
                        <a:latin typeface="Arial"/>
                        <a:ea typeface="Calibri"/>
                        <a:cs typeface="Arial"/>
                        <a:sym typeface="Calibri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  Multiplication</a:t>
                      </a:r>
                      <a:b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</a:b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Use wheel and coding to understand Multiplication</a:t>
                      </a:r>
                      <a:endParaRPr sz="1100" b="0" i="1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 Division</a:t>
                      </a:r>
                      <a:b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</a:br>
                      <a:br>
                        <a:rPr lang="en-GB" sz="14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</a:br>
                      <a:r>
                        <a:rPr lang="en-GB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Use wheel and coding to understand Division</a:t>
                      </a:r>
                      <a:endParaRPr sz="1100" b="0" i="1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Sentosa Island Visit (Simulation)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Work on a plan to calculate the cost of visiting Sentosa Island</a:t>
                      </a:r>
                      <a:endParaRPr sz="1100" b="0" i="1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Distance Measuring Google Maps</a:t>
                      </a:r>
                      <a:b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</a:b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Use a map of Singapore to measure distances and calculate the MRT fare for a ride of their choice</a:t>
                      </a:r>
                      <a:endParaRPr sz="1100" b="0" i="1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6532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cs typeface="Arial"/>
                          <a:sym typeface="Arial"/>
                        </a:rPr>
                        <a:t>14:00 – 14:45</a:t>
                      </a:r>
                      <a:endParaRPr sz="1400" b="0" i="0" u="none" strike="noStrike" cap="none" dirty="0">
                        <a:solidFill>
                          <a:srgbClr val="383838"/>
                        </a:solidFill>
                        <a:latin typeface="Oswald"/>
                        <a:cs typeface="Arial"/>
                        <a:sym typeface="Arial"/>
                      </a:endParaRPr>
                    </a:p>
                  </a:txBody>
                  <a:tcPr marL="45050" marR="45050" marT="45050" marB="450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Calibri"/>
                          <a:cs typeface="Arial"/>
                          <a:sym typeface="Calibri"/>
                        </a:rPr>
                        <a:t>Logic Grid Maths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Arial"/>
                        <a:ea typeface="Calibri"/>
                        <a:cs typeface="Arial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Puzzle includes maths concepts like numbers, operations, measurements, or patterns</a:t>
                      </a:r>
                      <a:endParaRPr sz="1100" b="0" i="1" u="none" strike="noStrike" cap="none" dirty="0">
                        <a:solidFill>
                          <a:schemeClr val="dk1"/>
                        </a:solidFill>
                        <a:latin typeface="Arial"/>
                        <a:ea typeface="Calibri"/>
                        <a:cs typeface="Arial"/>
                        <a:sym typeface="Calibri"/>
                      </a:endParaRPr>
                    </a:p>
                  </a:txBody>
                  <a:tcPr marL="89725" marR="89725" marT="44850" marB="448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Calibri"/>
                          <a:cs typeface="Arial"/>
                          <a:sym typeface="Calibri"/>
                        </a:rPr>
                        <a:t>Multiplication Art Studio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Arial"/>
                        <a:ea typeface="Calibri"/>
                        <a:cs typeface="Arial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Arial"/>
                        <a:ea typeface="Calibri"/>
                        <a:cs typeface="Arial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Calibri"/>
                          <a:cs typeface="Arial"/>
                          <a:sym typeface="Calibri"/>
                        </a:rPr>
                        <a:t>Create scenes using multiplication manipulatives </a:t>
                      </a:r>
                      <a:endParaRPr sz="1100" b="0" i="1" u="none" strike="noStrike" cap="none" dirty="0">
                        <a:solidFill>
                          <a:schemeClr val="dk1"/>
                        </a:solidFill>
                        <a:latin typeface="Arial"/>
                        <a:ea typeface="Calibri"/>
                        <a:cs typeface="Arial"/>
                        <a:sym typeface="Calibri"/>
                      </a:endParaRPr>
                    </a:p>
                  </a:txBody>
                  <a:tcPr marL="89725" marR="89725" marT="44850" marB="448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Division Mystery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Differentiate between Division and Multiplication</a:t>
                      </a:r>
                      <a:endParaRPr sz="1200" b="0" i="1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Maths Investigation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Compare who spent more on their Sentosa adventure and explore what contributed to the costs and why</a:t>
                      </a:r>
                      <a:endParaRPr sz="1100" b="0" i="1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Maths Investigation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100" b="0" i="1" u="none" strike="noStrike" cap="none" dirty="0">
                          <a:solidFill>
                            <a:schemeClr val="dk1"/>
                          </a:solidFill>
                          <a:latin typeface="Arial"/>
                          <a:cs typeface="Arial"/>
                          <a:sym typeface="Arial"/>
                        </a:rPr>
                        <a:t>Comparing Perimeter and Area</a:t>
                      </a:r>
                      <a:endParaRPr sz="1100" b="0" i="1" u="none" strike="noStrike" cap="none" dirty="0">
                        <a:solidFill>
                          <a:schemeClr val="dk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36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Arial"/>
                          <a:sym typeface="Oswald"/>
                        </a:rPr>
                        <a:t>14:45 – 15:00</a:t>
                      </a:r>
                      <a:endParaRPr sz="1400" b="0" i="0" u="none" strike="noStrike" cap="none" dirty="0">
                        <a:solidFill>
                          <a:srgbClr val="383838"/>
                        </a:solidFill>
                        <a:latin typeface="Oswald"/>
                        <a:cs typeface="Arial"/>
                        <a:sym typeface="Arial"/>
                      </a:endParaRPr>
                    </a:p>
                  </a:txBody>
                  <a:tcPr marL="45050" marR="45050" marT="45050" marB="450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EABAB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b="0" i="0" u="none" strike="noStrike" cap="none" dirty="0">
                          <a:solidFill>
                            <a:schemeClr val="lt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PM Break / Pack up / Home</a:t>
                      </a:r>
                      <a:endParaRPr sz="1800" b="0" i="0" u="none" strike="noStrike" cap="none" dirty="0">
                        <a:solidFill>
                          <a:schemeClr val="lt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45050" marR="45050" marT="45050" marB="4505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pic>
        <p:nvPicPr>
          <p:cNvPr id="73" name="Google Shape;73;g3576277b258_0_10" descr="A red and white sig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537" y="1530"/>
            <a:ext cx="566316" cy="9791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589</Words>
  <Application>Microsoft Office PowerPoint</Application>
  <PresentationFormat>Custom</PresentationFormat>
  <Paragraphs>118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Arial</vt:lpstr>
      <vt:lpstr>Oswald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Joanna Felisa Mangahas Lee</dc:creator>
  <cp:lastModifiedBy>Magdalene Tan</cp:lastModifiedBy>
  <cp:revision>1</cp:revision>
  <dcterms:created xsi:type="dcterms:W3CDTF">2022-05-26T03:33:21Z</dcterms:created>
  <dcterms:modified xsi:type="dcterms:W3CDTF">2026-01-27T03:05:11Z</dcterms:modified>
</cp:coreProperties>
</file>