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2192000" cy="104902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4" d="100"/>
          <a:sy n="74" d="100"/>
        </p:scale>
        <p:origin x="352" y="-1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e Tan" userId="0c753389-99b5-47f6-8358-2858fedb9b12" providerId="ADAL" clId="{3305C817-069B-49B6-AF59-73CF37F2F185}"/>
    <pc:docChg chg="custSel modSld">
      <pc:chgData name="Magdalene Tan" userId="0c753389-99b5-47f6-8358-2858fedb9b12" providerId="ADAL" clId="{3305C817-069B-49B6-AF59-73CF37F2F185}" dt="2026-02-04T02:12:08.385" v="229" actId="6549"/>
      <pc:docMkLst>
        <pc:docMk/>
      </pc:docMkLst>
      <pc:sldChg chg="modSp mod">
        <pc:chgData name="Magdalene Tan" userId="0c753389-99b5-47f6-8358-2858fedb9b12" providerId="ADAL" clId="{3305C817-069B-49B6-AF59-73CF37F2F185}" dt="2026-02-04T02:12:08.385" v="229" actId="6549"/>
        <pc:sldMkLst>
          <pc:docMk/>
          <pc:sldMk cId="0" sldId="257"/>
        </pc:sldMkLst>
        <pc:graphicFrameChg chg="modGraphic">
          <ac:chgData name="Magdalene Tan" userId="0c753389-99b5-47f6-8358-2858fedb9b12" providerId="ADAL" clId="{3305C817-069B-49B6-AF59-73CF37F2F185}" dt="2026-02-04T02:12:08.385" v="229" actId="6549"/>
          <ac:graphicFrameMkLst>
            <pc:docMk/>
            <pc:sldMk cId="0" sldId="257"/>
            <ac:graphicFrameMk id="10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/>
          </p:nvPr>
        </p:nvSpPr>
        <p:spPr>
          <a:xfrm>
            <a:off x="1436688" y="685800"/>
            <a:ext cx="3984625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D0D0D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rPr lang="en-US" dirty="0"/>
              <a:t>Follow a heartfelt journey in this stage adaptation of the classic folktale ‘The Enormous Turnip’. A farmer and his wife find an unusually large turnip in their garden and they need some help harvesting it. Help does indeed arrive — in the form of some unlikely furry friends. Join as we discover how teamwork makes an impossible task seem as easy as turnip soup with Drama Academy! 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717324"/>
            <a:ext cx="9144001" cy="365325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5511451"/>
            <a:ext cx="9144001" cy="2533471"/>
          </a:xfrm>
          <a:prstGeom prst="rect">
            <a:avLst/>
          </a:prstGeom>
        </p:spPr>
        <p:txBody>
          <a:bodyPr/>
          <a:lstStyle>
            <a:lvl1pPr marL="406400" indent="-355600" algn="ctr">
              <a:buClrTx/>
              <a:buSzTx/>
              <a:buFontTx/>
              <a:buNone/>
              <a:defRPr sz="2400"/>
            </a:lvl1pPr>
            <a:lvl2pPr marL="406400" indent="127000" algn="ctr">
              <a:buClrTx/>
              <a:buSzTx/>
              <a:buFontTx/>
              <a:buNone/>
              <a:defRPr sz="2400"/>
            </a:lvl2pPr>
            <a:lvl3pPr marL="406400" indent="609600" algn="ctr">
              <a:buClrTx/>
              <a:buSzTx/>
              <a:buFontTx/>
              <a:buNone/>
              <a:defRPr sz="2400"/>
            </a:lvl3pPr>
            <a:lvl4pPr marL="406400" indent="1079500" algn="ctr">
              <a:buClrTx/>
              <a:buSzTx/>
              <a:buFontTx/>
              <a:buNone/>
              <a:defRPr sz="2400"/>
            </a:lvl4pPr>
            <a:lvl5pPr marL="406400" indent="1536700" algn="ctr">
              <a:buClrTx/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831850" y="2616061"/>
            <a:ext cx="10515600" cy="436495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7022310"/>
            <a:ext cx="10515600" cy="2295425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228600" indent="4572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228600" indent="9144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228600" indent="1371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228600" indent="18288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2793378"/>
            <a:ext cx="5181600" cy="6657952"/>
          </a:xfrm>
          <a:prstGeom prst="rect">
            <a:avLst/>
          </a:prstGeom>
        </p:spPr>
        <p:txBody>
          <a:bodyPr/>
          <a:lstStyle>
            <a:lvl1pPr indent="-342900"/>
            <a:lvl2pPr marL="971550" indent="-400050"/>
            <a:lvl3pPr marL="1508760" indent="-48006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Google Shape;26;p9"/>
          <p:cNvSpPr txBox="1">
            <a:spLocks noGrp="1"/>
          </p:cNvSpPr>
          <p:nvPr>
            <p:ph type="body" sz="half" idx="21"/>
          </p:nvPr>
        </p:nvSpPr>
        <p:spPr>
          <a:xfrm>
            <a:off x="6172200" y="2793378"/>
            <a:ext cx="5181600" cy="6657951"/>
          </a:xfrm>
          <a:prstGeom prst="rect">
            <a:avLst/>
          </a:prstGeom>
        </p:spPr>
        <p:txBody>
          <a:bodyPr/>
          <a:lstStyle/>
          <a:p>
            <a:pPr indent="-342900"/>
            <a:endParaRPr/>
          </a:p>
        </p:txBody>
      </p:sp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839787" y="558676"/>
            <a:ext cx="10515601" cy="202823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96" y="2572341"/>
            <a:ext cx="5157789" cy="1260662"/>
          </a:xfrm>
          <a:prstGeom prst="rect">
            <a:avLst/>
          </a:prstGeom>
        </p:spPr>
        <p:txBody>
          <a:bodyPr anchor="b"/>
          <a:lstStyle>
            <a:lvl1pPr marL="228600" indent="0">
              <a:buClrTx/>
              <a:buSzTx/>
              <a:buFontTx/>
              <a:buNone/>
              <a:defRPr sz="2400" b="1"/>
            </a:lvl1pPr>
            <a:lvl2pPr marL="228600" indent="457200">
              <a:buClrTx/>
              <a:buSzTx/>
              <a:buFontTx/>
              <a:buNone/>
              <a:defRPr sz="2400" b="1"/>
            </a:lvl2pPr>
            <a:lvl3pPr marL="228600" indent="914400">
              <a:buClrTx/>
              <a:buSzTx/>
              <a:buFontTx/>
              <a:buNone/>
              <a:defRPr sz="2400" b="1"/>
            </a:lvl3pPr>
            <a:lvl4pPr marL="228600" indent="1371600">
              <a:buClrTx/>
              <a:buSzTx/>
              <a:buFontTx/>
              <a:buNone/>
              <a:defRPr sz="2400" b="1"/>
            </a:lvl4pPr>
            <a:lvl5pPr marL="228600" indent="1828800">
              <a:buClrTx/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Google Shape;33;p10"/>
          <p:cNvSpPr txBox="1">
            <a:spLocks noGrp="1"/>
          </p:cNvSpPr>
          <p:nvPr>
            <p:ph type="body" sz="half" idx="21"/>
          </p:nvPr>
        </p:nvSpPr>
        <p:spPr>
          <a:xfrm>
            <a:off x="839796" y="3833000"/>
            <a:ext cx="5157789" cy="5637763"/>
          </a:xfrm>
          <a:prstGeom prst="rect">
            <a:avLst/>
          </a:prstGeom>
        </p:spPr>
        <p:txBody>
          <a:bodyPr/>
          <a:lstStyle/>
          <a:p>
            <a:pPr indent="-342900"/>
            <a:endParaRPr/>
          </a:p>
        </p:txBody>
      </p:sp>
      <p:sp>
        <p:nvSpPr>
          <p:cNvPr id="42" name="Google Shape;34;p10"/>
          <p:cNvSpPr txBox="1">
            <a:spLocks noGrp="1"/>
          </p:cNvSpPr>
          <p:nvPr>
            <p:ph type="body" sz="quarter" idx="22"/>
          </p:nvPr>
        </p:nvSpPr>
        <p:spPr>
          <a:xfrm>
            <a:off x="6172200" y="2572341"/>
            <a:ext cx="5183188" cy="1260662"/>
          </a:xfrm>
          <a:prstGeom prst="rect">
            <a:avLst/>
          </a:prstGeom>
        </p:spPr>
        <p:txBody>
          <a:bodyPr anchor="b"/>
          <a:lstStyle/>
          <a:p>
            <a:pPr marL="228600" indent="0">
              <a:buClrTx/>
              <a:buSzTx/>
              <a:buFontTx/>
              <a:buNone/>
              <a:defRPr sz="2400" b="1"/>
            </a:pPr>
            <a:endParaRPr/>
          </a:p>
        </p:txBody>
      </p:sp>
      <p:sp>
        <p:nvSpPr>
          <p:cNvPr id="43" name="Google Shape;35;p10"/>
          <p:cNvSpPr txBox="1">
            <a:spLocks noGrp="1"/>
          </p:cNvSpPr>
          <p:nvPr>
            <p:ph type="body" sz="half" idx="23"/>
          </p:nvPr>
        </p:nvSpPr>
        <p:spPr>
          <a:xfrm>
            <a:off x="6172200" y="3833000"/>
            <a:ext cx="5183188" cy="5637763"/>
          </a:xfrm>
          <a:prstGeom prst="rect">
            <a:avLst/>
          </a:prstGeom>
        </p:spPr>
        <p:txBody>
          <a:bodyPr/>
          <a:lstStyle/>
          <a:p>
            <a:pPr indent="-342900"/>
            <a:endParaRPr/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Text"/>
          <p:cNvSpPr txBox="1">
            <a:spLocks noGrp="1"/>
          </p:cNvSpPr>
          <p:nvPr>
            <p:ph type="title"/>
          </p:nvPr>
        </p:nvSpPr>
        <p:spPr>
          <a:xfrm>
            <a:off x="839796" y="699563"/>
            <a:ext cx="3932239" cy="244845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6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9" y="1510856"/>
            <a:ext cx="6172201" cy="7457099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Google Shape;47;p13"/>
          <p:cNvSpPr txBox="1">
            <a:spLocks noGrp="1"/>
          </p:cNvSpPr>
          <p:nvPr>
            <p:ph type="body" sz="quarter" idx="21"/>
          </p:nvPr>
        </p:nvSpPr>
        <p:spPr>
          <a:xfrm>
            <a:off x="839796" y="3148013"/>
            <a:ext cx="3932239" cy="5832083"/>
          </a:xfrm>
          <a:prstGeom prst="rect">
            <a:avLst/>
          </a:prstGeom>
        </p:spPr>
        <p:txBody>
          <a:bodyPr/>
          <a:lstStyle/>
          <a:p>
            <a:pPr marL="228600" indent="0"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Text"/>
          <p:cNvSpPr txBox="1">
            <a:spLocks noGrp="1"/>
          </p:cNvSpPr>
          <p:nvPr>
            <p:ph type="title"/>
          </p:nvPr>
        </p:nvSpPr>
        <p:spPr>
          <a:xfrm>
            <a:off x="839796" y="699563"/>
            <a:ext cx="3932239" cy="244845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0" name="Google Shape;53;p14"/>
          <p:cNvSpPr>
            <a:spLocks noGrp="1"/>
          </p:cNvSpPr>
          <p:nvPr>
            <p:ph type="pic" sz="half" idx="21"/>
          </p:nvPr>
        </p:nvSpPr>
        <p:spPr>
          <a:xfrm>
            <a:off x="5183189" y="1510856"/>
            <a:ext cx="6172201" cy="74570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96" y="3148013"/>
            <a:ext cx="3932239" cy="5832083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1600"/>
            </a:lvl1pPr>
            <a:lvl2pPr marL="228600" indent="457200">
              <a:buClrTx/>
              <a:buSzTx/>
              <a:buFontTx/>
              <a:buNone/>
              <a:defRPr sz="1600"/>
            </a:lvl2pPr>
            <a:lvl3pPr marL="228600" indent="914400">
              <a:buClrTx/>
              <a:buSzTx/>
              <a:buFontTx/>
              <a:buNone/>
              <a:defRPr sz="1600"/>
            </a:lvl3pPr>
            <a:lvl4pPr marL="228600" indent="1371600">
              <a:buClrTx/>
              <a:buSzTx/>
              <a:buFontTx/>
              <a:buNone/>
              <a:defRPr sz="1600"/>
            </a:lvl4pPr>
            <a:lvl5pPr marL="228600" indent="1828800">
              <a:buClrTx/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2767028" y="864550"/>
            <a:ext cx="6657952" cy="10515601"/>
          </a:xfrm>
          <a:prstGeom prst="rect">
            <a:avLst/>
          </a:prstGeom>
        </p:spPr>
        <p:txBody>
          <a:bodyPr/>
          <a:lstStyle>
            <a:lvl1pPr indent="-342900"/>
            <a:lvl2pPr marL="971550" indent="-400050"/>
            <a:lvl3pPr marL="1508760" indent="-48006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 rot="5400000">
            <a:off x="5593029" y="3690551"/>
            <a:ext cx="8892651" cy="26289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/>
          </p:nvPr>
        </p:nvSpPr>
        <p:spPr>
          <a:xfrm rot="5400000">
            <a:off x="259029" y="1137850"/>
            <a:ext cx="8892651" cy="7734301"/>
          </a:xfrm>
          <a:prstGeom prst="rect">
            <a:avLst/>
          </a:prstGeom>
        </p:spPr>
        <p:txBody>
          <a:bodyPr/>
          <a:lstStyle>
            <a:lvl1pPr indent="-342900"/>
            <a:lvl2pPr marL="971550" indent="-400050"/>
            <a:lvl3pPr marL="1508760" indent="-48006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558676"/>
            <a:ext cx="10515600" cy="2028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699" tIns="45699" rIns="45699" bIns="4569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2447713"/>
            <a:ext cx="10972800" cy="6923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699" tIns="45699" rIns="45699" bIns="4569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9881013"/>
            <a:ext cx="258585" cy="248266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7900" marR="0" indent="-4445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13839" marR="0" indent="-4978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79;g26c97fb37d2_0_25"/>
          <p:cNvGraphicFramePr/>
          <p:nvPr>
            <p:extLst>
              <p:ext uri="{D42A27DB-BD31-4B8C-83A1-F6EECF244321}">
                <p14:modId xmlns:p14="http://schemas.microsoft.com/office/powerpoint/2010/main" val="375499401"/>
              </p:ext>
            </p:extLst>
          </p:nvPr>
        </p:nvGraphicFramePr>
        <p:xfrm>
          <a:off x="0" y="1"/>
          <a:ext cx="12192000" cy="1048898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2582">
                <a:tc gridSpan="6">
                  <a:txBody>
                    <a:bodyPr/>
                    <a:lstStyle/>
                    <a:p>
                      <a:pPr marR="72000" algn="ctr">
                        <a:defRPr sz="390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defRPr>
                      </a:pPr>
                      <a:r>
                        <a:rPr sz="4000" dirty="0"/>
                        <a:t>Drama Academy</a:t>
                      </a:r>
                      <a:r>
                        <a:rPr lang="en-SG" sz="4000" dirty="0"/>
                        <a:t> </a:t>
                      </a:r>
                      <a:r>
                        <a:rPr sz="4000" dirty="0"/>
                        <a:t>(Age: 4-5) – THE ENORMOUS TURNIP  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AE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67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900"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SCHEDULE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Monday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Tuesday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Wednesday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Thursday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Friday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0030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52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08:30 – 09:00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Arrival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804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09:00 – 10:00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Icebreaker</a:t>
                      </a:r>
                      <a:endParaRPr lang="en-SG" sz="105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Introduction of Drama Instructors and </a:t>
                      </a: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to get to know </a:t>
                      </a:r>
                      <a:r>
                        <a:rPr lang="en-SG" sz="1100" b="0" i="1" dirty="0"/>
                        <a:t>each </a:t>
                      </a:r>
                      <a:r>
                        <a:rPr sz="1100" b="0" i="1" dirty="0"/>
                        <a:t>other through ice breaker games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Circle Time/Warm-up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share what they did the day before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Circle Time/Warm-up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are open to share </a:t>
                      </a:r>
                      <a:r>
                        <a:rPr lang="en-SG" sz="1100" b="0" i="1" dirty="0"/>
                        <a:t>on </a:t>
                      </a:r>
                      <a:r>
                        <a:rPr sz="1100" b="0" i="1" dirty="0"/>
                        <a:t>any topic. This helps them to feel comfortable working together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Circle Time/Warm-up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discuss about the</a:t>
                      </a:r>
                      <a:r>
                        <a:rPr lang="en-SG" sz="1100" b="0" i="1" dirty="0"/>
                        <a:t> upcoming</a:t>
                      </a:r>
                      <a:r>
                        <a:rPr sz="1100" b="0" i="1" dirty="0"/>
                        <a:t> showcase </a:t>
                      </a:r>
                      <a:r>
                        <a:rPr lang="en-SG" sz="1100" b="0" i="1" dirty="0"/>
                        <a:t>and</a:t>
                      </a:r>
                      <a:r>
                        <a:rPr sz="1100" b="0" i="1" dirty="0"/>
                        <a:t> </a:t>
                      </a:r>
                      <a:r>
                        <a:rPr lang="en-SG" sz="1100" b="0" i="1" dirty="0"/>
                        <a:t>their feelings</a:t>
                      </a:r>
                      <a:endParaRPr sz="1100" b="0" i="1" dirty="0"/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Circle Time/Warm-up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engage with each other through their sharing</a:t>
                      </a:r>
                    </a:p>
                  </a:txBody>
                  <a:tcPr marL="44850" marR="44850" marT="44850" marB="4485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52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10:00 – 10:30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AM Break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444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10:30 – 11:00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Drama Warm up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lang="en-SG" sz="1400" dirty="0"/>
                      </a:br>
                      <a:r>
                        <a:rPr sz="1100" b="0" i="1" dirty="0"/>
                        <a:t>Warming up the body, voice &amp; imagination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Setting the Scene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dirty="0"/>
                    </a:p>
                    <a:p>
                      <a:pPr algn="ctr">
                        <a:defRPr i="1">
                          <a:sym typeface="Arial"/>
                        </a:defRPr>
                      </a:pPr>
                      <a:r>
                        <a:rPr dirty="0"/>
                        <a:t>Imaging in the world of the story and embodying characters in the space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Drama Games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i="1" dirty="0"/>
                    </a:p>
                    <a:p>
                      <a:pPr algn="ctr">
                        <a:defRPr sz="1100" i="1">
                          <a:sym typeface="Arial"/>
                        </a:defRPr>
                      </a:pPr>
                      <a:r>
                        <a:rPr dirty="0"/>
                        <a:t>STAGE RIGHT/LEFT — </a:t>
                      </a:r>
                      <a:r>
                        <a:rPr lang="en-SG" dirty="0"/>
                        <a:t>Campers</a:t>
                      </a:r>
                      <a:r>
                        <a:rPr dirty="0"/>
                        <a:t> will learn the different parts of a stage e.g. wings, upstage, downstage, etc.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Drama Games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dirty="0"/>
                    </a:p>
                    <a:p>
                      <a:pPr algn="ctr">
                        <a:defRPr i="1">
                          <a:sym typeface="Arial"/>
                        </a:defRPr>
                      </a:pPr>
                      <a:r>
                        <a:rPr sz="1100" dirty="0"/>
                        <a:t>FREEZE FRAMES - </a:t>
                      </a:r>
                      <a:r>
                        <a:rPr lang="en-SG" sz="1100" dirty="0"/>
                        <a:t>Campers</a:t>
                      </a:r>
                      <a:r>
                        <a:rPr sz="1100" dirty="0"/>
                        <a:t> will form freeze frames of scenes from the story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Drama Games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FREEZE FRAMES - </a:t>
                      </a: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will form freeze frames of scenes from the story</a:t>
                      </a:r>
                    </a:p>
                  </a:txBody>
                  <a:tcPr marL="44850" marR="44850" marT="44850" marB="4485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665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11:00 – 11:30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Becoming Characters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To ignite imagination by</a:t>
                      </a:r>
                      <a:r>
                        <a:rPr lang="en-SG" sz="1100" b="0" i="1" dirty="0"/>
                        <a:t> </a:t>
                      </a:r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lang="en-SG" sz="1100" b="0" i="1" dirty="0"/>
                        <a:t>role-playing </a:t>
                      </a:r>
                      <a:r>
                        <a:rPr sz="1100" b="0" i="1" dirty="0"/>
                        <a:t>different farm animals</a:t>
                      </a:r>
                    </a:p>
                  </a:txBody>
                  <a:tcPr marL="44850" marR="44850" marT="44850" marB="44850" anchor="ctr" horzOverflow="overflow"/>
                </a:tc>
                <a:tc rowSpan="2"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Crafting and Props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dirty="0"/>
                    </a:p>
                    <a:p>
                      <a:pPr algn="ctr">
                        <a:defRPr sz="1100" i="1">
                          <a:sym typeface="Arial"/>
                        </a:defRPr>
                      </a:pPr>
                      <a:r>
                        <a:rPr lang="en-SG" dirty="0"/>
                        <a:t>P</a:t>
                      </a:r>
                      <a:r>
                        <a:rPr dirty="0" err="1"/>
                        <a:t>repare</a:t>
                      </a:r>
                      <a:r>
                        <a:rPr dirty="0"/>
                        <a:t> props needed for the performance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 Music and Dance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Lea</a:t>
                      </a:r>
                      <a:r>
                        <a:rPr sz="1100" b="0" i="1" dirty="0" err="1"/>
                        <a:t>rn</a:t>
                      </a:r>
                      <a:r>
                        <a:rPr sz="1100" b="0" i="1" dirty="0"/>
                        <a:t> dance moves for the showcase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Using our Voices 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L</a:t>
                      </a:r>
                      <a:r>
                        <a:rPr sz="1100" b="0" i="1" dirty="0"/>
                        <a:t>earn how to project their voices </a:t>
                      </a:r>
                    </a:p>
                  </a:txBody>
                  <a:tcPr marL="44850" marR="44850" marT="44850" marB="44850" anchor="ctr" horzOverflow="overflow"/>
                </a:tc>
                <a:tc rowSpan="2"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Final </a:t>
                      </a:r>
                      <a:r>
                        <a:rPr lang="en-SG" sz="1200" dirty="0"/>
                        <a:t>T</a:t>
                      </a:r>
                      <a:r>
                        <a:rPr sz="1200" dirty="0"/>
                        <a:t>ouches</a:t>
                      </a:r>
                    </a:p>
                    <a:p>
                      <a:pPr algn="ctr">
                        <a:defRPr sz="1400">
                          <a:sym typeface="Arial"/>
                        </a:defRPr>
                      </a:pPr>
                      <a:br>
                        <a:rPr dirty="0"/>
                      </a:br>
                      <a:r>
                        <a:rPr sz="1100" i="1" dirty="0"/>
                        <a:t>Rehearsal before the </a:t>
                      </a:r>
                      <a:r>
                        <a:rPr lang="en-SG" sz="1100" i="1" dirty="0" err="1"/>
                        <a:t>fina</a:t>
                      </a:r>
                      <a:r>
                        <a:rPr sz="1100" i="1" dirty="0"/>
                        <a:t>l showcase</a:t>
                      </a:r>
                    </a:p>
                  </a:txBody>
                  <a:tcPr marL="44850" marR="44850" marT="44850" marB="4485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753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11:30 – 12:00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endParaRPr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Setting the Scene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dirty="0"/>
                    </a:p>
                    <a:p>
                      <a:pPr algn="ctr">
                        <a:defRPr sz="1100" i="1">
                          <a:sym typeface="Arial"/>
                        </a:defRPr>
                      </a:pPr>
                      <a:r>
                        <a:rPr dirty="0"/>
                        <a:t>Learning about the world of the story</a:t>
                      </a:r>
                    </a:p>
                  </a:txBody>
                  <a:tcPr marL="44850" marR="44850" marT="44850" marB="44850" anchor="ctr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Stage Blocking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L</a:t>
                      </a:r>
                      <a:r>
                        <a:rPr sz="1100" b="0" i="1" dirty="0"/>
                        <a:t>earn their entrances and exits, as well as blocking for different scenes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Full Dress Rehearsal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A </a:t>
                      </a:r>
                      <a:r>
                        <a:rPr lang="en-SG" sz="1100" b="0" i="1" dirty="0"/>
                        <a:t>rehearsal </a:t>
                      </a:r>
                      <a:r>
                        <a:rPr sz="1100" b="0" i="1" dirty="0"/>
                        <a:t>with </a:t>
                      </a:r>
                      <a:r>
                        <a:rPr lang="en-SG" sz="1100" b="0" i="1" dirty="0"/>
                        <a:t>f</a:t>
                      </a:r>
                      <a:r>
                        <a:rPr sz="1100" b="0" i="1" dirty="0" err="1"/>
                        <a:t>ull</a:t>
                      </a:r>
                      <a:r>
                        <a:rPr sz="1100" b="0" i="1" dirty="0"/>
                        <a:t> costumes</a:t>
                      </a:r>
                    </a:p>
                  </a:txBody>
                  <a:tcPr marL="44850" marR="44850" marT="44850" marB="44850" anchor="ctr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52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12:00 – 12:30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Lunch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2245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12:30 – 13:30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Story Time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Campers</a:t>
                      </a:r>
                      <a:r>
                        <a:rPr sz="1100" b="0" i="1" dirty="0"/>
                        <a:t> will be introduced to the story of the week</a:t>
                      </a:r>
                    </a:p>
                  </a:txBody>
                  <a:tcPr marL="44850" marR="44850" marT="44850" marB="44850" anchor="ctr" horzOverflow="overflow"/>
                </a:tc>
                <a:tc rowSpan="2"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Stage Blockings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Rehearsal begins</a:t>
                      </a:r>
                    </a:p>
                  </a:txBody>
                  <a:tcPr marL="44850" marR="44850" marT="44850" marB="44850" anchor="ctr" horzOverflow="overflow"/>
                </a:tc>
                <a:tc rowSpan="2"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Rehearsal</a:t>
                      </a:r>
                      <a:endParaRPr lang="en-SG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Rehearsals continue </a:t>
                      </a:r>
                      <a:r>
                        <a:rPr sz="1100" b="0" i="1" dirty="0"/>
                        <a:t>for the showcase</a:t>
                      </a:r>
                    </a:p>
                  </a:txBody>
                  <a:tcPr marL="44850" marR="44850" marT="44850" marB="44850" anchor="ctr" horzOverflow="overflow"/>
                </a:tc>
                <a:tc rowSpan="2"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Lights, Camera, Action!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i="1" dirty="0"/>
                    </a:p>
                    <a:p>
                      <a:pPr algn="ctr">
                        <a:defRPr sz="1100" i="1">
                          <a:sym typeface="Arial"/>
                        </a:defRPr>
                      </a:pPr>
                      <a:r>
                        <a:rPr dirty="0"/>
                        <a:t>Full run of the showcase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Prep and Standby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i="1" dirty="0"/>
                    </a:p>
                    <a:p>
                      <a:pPr algn="ctr">
                        <a:defRPr sz="1100" i="1">
                          <a:sym typeface="Arial"/>
                        </a:defRPr>
                      </a:pPr>
                      <a:r>
                        <a:rPr lang="en-SG" dirty="0"/>
                        <a:t>Campers</a:t>
                      </a:r>
                      <a:r>
                        <a:rPr dirty="0"/>
                        <a:t> will prep, warm up and </a:t>
                      </a:r>
                      <a:r>
                        <a:rPr lang="en-SG"/>
                        <a:t>prepare </a:t>
                      </a:r>
                      <a:r>
                        <a:t>for </a:t>
                      </a:r>
                      <a:r>
                        <a:rPr dirty="0"/>
                        <a:t>their showcase</a:t>
                      </a:r>
                    </a:p>
                  </a:txBody>
                  <a:tcPr marL="44850" marR="44850" marT="44850" marB="4485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5444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13:30 – 14:00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Tableaux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lang="en-SG" sz="1100" b="0" i="1" dirty="0"/>
                        <a:t>Us</a:t>
                      </a:r>
                      <a:r>
                        <a:rPr sz="1100" b="0" i="1" dirty="0"/>
                        <a:t>e tableaux to understand</a:t>
                      </a:r>
                      <a:r>
                        <a:rPr lang="en-SG" sz="1100" b="0" i="1"/>
                        <a:t> </a:t>
                      </a:r>
                      <a:r>
                        <a:rPr sz="1100" b="0" i="1"/>
                        <a:t>the </a:t>
                      </a:r>
                      <a:r>
                        <a:rPr sz="1100" b="0" i="1" dirty="0"/>
                        <a:t>story and their character’s journey</a:t>
                      </a:r>
                    </a:p>
                  </a:txBody>
                  <a:tcPr marL="44850" marR="44850" marT="44850" marB="44850" anchor="ctr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SHOW TIME!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endParaRPr sz="1400" i="1" dirty="0"/>
                    </a:p>
                    <a:p>
                      <a:pPr algn="ctr">
                        <a:defRPr sz="1100" i="1">
                          <a:sym typeface="Arial"/>
                        </a:defRPr>
                      </a:pPr>
                      <a:r>
                        <a:rPr dirty="0"/>
                        <a:t>Parents to be seated for the showcase</a:t>
                      </a:r>
                    </a:p>
                  </a:txBody>
                  <a:tcPr marL="44850" marR="44850" marT="44850" marB="44850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9120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14:00 – 14:45</a:t>
                      </a:r>
                    </a:p>
                  </a:txBody>
                  <a:tcPr marL="45050" marR="45050" marT="45050" marB="450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Wind Down/Recap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Wrap up for the day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Wind Down/Recap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Wrap up for the day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Wind Down/Recap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Wrap up for the day</a:t>
                      </a:r>
                    </a:p>
                  </a:txBody>
                  <a:tcPr marL="44850" marR="44850" marT="44850" marB="4485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ym typeface="Arial"/>
                        </a:defRPr>
                      </a:pPr>
                      <a:r>
                        <a:rPr sz="1200" dirty="0"/>
                        <a:t>Wind Down/Recap</a:t>
                      </a:r>
                      <a:endParaRPr lang="en-SG" sz="1200" dirty="0"/>
                    </a:p>
                    <a:p>
                      <a:pPr algn="ctr">
                        <a:defRPr sz="1300" b="1">
                          <a:sym typeface="Arial"/>
                        </a:defRPr>
                      </a:pPr>
                      <a:br>
                        <a:rPr sz="1400" dirty="0"/>
                      </a:br>
                      <a:r>
                        <a:rPr sz="1100" b="0" i="1" dirty="0"/>
                        <a:t>Wrap up for the day</a:t>
                      </a:r>
                    </a:p>
                  </a:txBody>
                  <a:tcPr marL="44850" marR="44850" marT="44850" marB="44850" anchor="ctr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52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14:45 – 15:00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PM Break / Pack up / Home</a:t>
                      </a:r>
                    </a:p>
                  </a:txBody>
                  <a:tcPr marL="45050" marR="45050" marT="45050" marB="45050" anchor="ctr" horzOverflow="overflow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102" name="Google Shape;80;g26c97fb37d2_0_25" descr="Google Shape;80;g26c97fb37d2_0_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36" y="0"/>
            <a:ext cx="566318" cy="9791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504</Words>
  <Application>Microsoft Office PowerPoint</Application>
  <PresentationFormat>Custom</PresentationFormat>
  <Paragraphs>91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Oswald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Aarti</dc:creator>
  <cp:lastModifiedBy>Magdalene Tan</cp:lastModifiedBy>
  <cp:revision>1</cp:revision>
  <dcterms:modified xsi:type="dcterms:W3CDTF">2026-02-04T02:12:13Z</dcterms:modified>
</cp:coreProperties>
</file>